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03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8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63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5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55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91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44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4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9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2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D460B67-8102-409E-8EAD-76CF0DCDBED0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5FD1B43-AF6E-4BB8-B8C7-561A7E38F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56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7" y="2119745"/>
            <a:ext cx="6815669" cy="2583101"/>
          </a:xfrm>
        </p:spPr>
        <p:txBody>
          <a:bodyPr>
            <a:normAutofit fontScale="90000"/>
          </a:bodyPr>
          <a:lstStyle/>
          <a:p>
            <a:r>
              <a:rPr lang="ru-RU" u="sng" cap="none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 № 8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предметно-развивающей среды в кабинете начальных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классов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1707" y="4736710"/>
            <a:ext cx="6815669" cy="1320802"/>
          </a:xfrm>
        </p:spPr>
        <p:txBody>
          <a:bodyPr/>
          <a:lstStyle/>
          <a:p>
            <a:r>
              <a:rPr lang="ru-RU" dirty="0" smtClean="0"/>
              <a:t>Подготовила Строчкова Татьяна</a:t>
            </a:r>
          </a:p>
          <a:p>
            <a:r>
              <a:rPr lang="ru-RU" dirty="0" smtClean="0"/>
              <a:t>Студентка группы 420Н/1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925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20" y="831773"/>
            <a:ext cx="4486656" cy="1141497"/>
          </a:xfrm>
        </p:spPr>
        <p:txBody>
          <a:bodyPr/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Игровая зона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620" y="2286000"/>
            <a:ext cx="4486656" cy="4059382"/>
          </a:xfrm>
        </p:spPr>
        <p:txBody>
          <a:bodyPr>
            <a:normAutofit lnSpcReduction="10000"/>
          </a:bodyPr>
          <a:lstStyle/>
          <a:p>
            <a:r>
              <a:rPr lang="ru-RU" sz="2000" b="1" i="1" dirty="0"/>
              <a:t>Цель:</a:t>
            </a:r>
            <a:r>
              <a:rPr lang="ru-RU" sz="2000" b="1" dirty="0"/>
              <a:t> способствует рациональному использованию свободного времени обучающихся, а также их отдыху.</a:t>
            </a:r>
          </a:p>
          <a:p>
            <a:r>
              <a:rPr lang="ru-RU" sz="2000" b="1" dirty="0"/>
              <a:t>В игровой зоне должны быть расположены: мягкая мебель, журнальный столик, детские игрушки и игры. Данная зона специально предназначена для отдыха детей и ощущения ими домашнего комфорта. Оформление игровой зоны должно соответствовать общему оформлению кабинета.</a:t>
            </a:r>
          </a:p>
          <a:p>
            <a:endParaRPr lang="ru-RU" dirty="0"/>
          </a:p>
        </p:txBody>
      </p:sp>
      <p:pic>
        <p:nvPicPr>
          <p:cNvPr id="4098" name="Picture 2" descr="https://fsd.multiurok.ru/html/2023/01/24/s_63cf0aed88a0f/phpFy11u3_Rekomendatsii_po_sozdaniyu_predmetno-razvivayuschey_sredy_kabineta_nachalnykh_klassov_html_663e6a98ff2c656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/>
          <a:stretch/>
        </p:blipFill>
        <p:spPr bwMode="auto">
          <a:xfrm>
            <a:off x="6733309" y="415637"/>
            <a:ext cx="4935682" cy="579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8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20" y="622847"/>
            <a:ext cx="4486656" cy="1141497"/>
          </a:xfrm>
        </p:spPr>
        <p:txBody>
          <a:bodyPr/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Информационная зона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10" r="23825"/>
          <a:stretch/>
        </p:blipFill>
        <p:spPr>
          <a:xfrm>
            <a:off x="6705601" y="622847"/>
            <a:ext cx="5114686" cy="55258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620" y="2332380"/>
            <a:ext cx="4606359" cy="4858129"/>
          </a:xfrm>
        </p:spPr>
        <p:txBody>
          <a:bodyPr>
            <a:normAutofit/>
          </a:bodyPr>
          <a:lstStyle/>
          <a:p>
            <a:r>
              <a:rPr lang="ru-RU" sz="1800" b="1" i="1" dirty="0"/>
              <a:t>Цель:</a:t>
            </a:r>
            <a:r>
              <a:rPr lang="ru-RU" sz="1800" b="1" dirty="0"/>
              <a:t> создание определенной конкретности и образности в абстрактном мышлении учащихся ,повышение познавательного интереса к предмету, а также для расширения кругозора.</a:t>
            </a:r>
          </a:p>
          <a:p>
            <a:r>
              <a:rPr lang="ru-RU" sz="1800" b="1" dirty="0"/>
              <a:t>Информационная зона должна содержать следующую информацию: для родителей, о здоровом образе жизни, о правилах дорожного движения, об основе безопасности жизнедеятельности, о данном классе (список класса, актив класса, дни рождения детей и т.д.), символика страны, области, района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61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20" y="581283"/>
            <a:ext cx="4486656" cy="1141497"/>
          </a:xfrm>
        </p:spPr>
        <p:txBody>
          <a:bodyPr/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Зеленая зона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58" r="12031"/>
          <a:stretch/>
        </p:blipFill>
        <p:spPr>
          <a:xfrm>
            <a:off x="6539344" y="581283"/>
            <a:ext cx="5216779" cy="5736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8209" y="2008909"/>
            <a:ext cx="4189477" cy="4488873"/>
          </a:xfrm>
        </p:spPr>
        <p:txBody>
          <a:bodyPr>
            <a:normAutofit/>
          </a:bodyPr>
          <a:lstStyle/>
          <a:p>
            <a:r>
              <a:rPr lang="ru-RU" sz="2000" b="1" i="1" dirty="0"/>
              <a:t>Цель:</a:t>
            </a:r>
            <a:r>
              <a:rPr lang="ru-RU" sz="2000" b="1" dirty="0"/>
              <a:t> создание эстетически приятной и психологически комфортной искусственной среды для учащихся.</a:t>
            </a:r>
          </a:p>
          <a:p>
            <a:r>
              <a:rPr lang="ru-RU" sz="2000" b="1" dirty="0"/>
              <a:t>Зеленая зона должна содержать: многообразие декоративных цветов. Зеленая зона должна быть оснащена информационной картой о цветах (название, семейство и т.д.). Так же зеленая зона может содержать аквариум, но при этом условии и должна быть информационная карта о рыбах (название, семейство и т.д.)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741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20" y="553574"/>
            <a:ext cx="4486656" cy="1141497"/>
          </a:xfrm>
        </p:spPr>
        <p:txBody>
          <a:bodyPr/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Санитарно-гигиеническая зона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93" r="15195"/>
          <a:stretch/>
        </p:blipFill>
        <p:spPr>
          <a:xfrm>
            <a:off x="6871854" y="664410"/>
            <a:ext cx="4742013" cy="5487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2168" y="1842654"/>
            <a:ext cx="4301559" cy="4724400"/>
          </a:xfrm>
        </p:spPr>
        <p:txBody>
          <a:bodyPr>
            <a:normAutofit/>
          </a:bodyPr>
          <a:lstStyle/>
          <a:p>
            <a:r>
              <a:rPr lang="ru-RU" sz="2000" b="1" i="1" dirty="0"/>
              <a:t>Цель:</a:t>
            </a:r>
            <a:r>
              <a:rPr lang="ru-RU" sz="2000" b="1" dirty="0"/>
              <a:t> формирование общей культуры, развитие навыков самообслуживания, а также развитие мотивации к взаимопомощи.</a:t>
            </a:r>
          </a:p>
          <a:p>
            <a:r>
              <a:rPr lang="ru-RU" sz="2000" b="1" dirty="0"/>
              <a:t>Санитарно-гигиеническая зона должна содержать: раковину для мытья рук, санитарно-гигиенические средства(жидкое мыло), туалетная бумага, полотенце, предметы для влажной уборки кабинета(ведра, половые тряпки, веники, мусорные ведра и т.д.), место для питья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5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891" y="613363"/>
            <a:ext cx="6158345" cy="1146165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ВЫВОД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575" y="2177380"/>
            <a:ext cx="10854553" cy="1239894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Правильное оформление кабинета позволяет успешно организовать </a:t>
            </a:r>
            <a:r>
              <a:rPr lang="ru-RU" sz="2800" dirty="0" err="1" smtClean="0"/>
              <a:t>учебно</a:t>
            </a:r>
            <a:r>
              <a:rPr lang="ru-RU" sz="2800" dirty="0" smtClean="0"/>
              <a:t>–воспитательный </a:t>
            </a:r>
            <a:r>
              <a:rPr lang="ru-RU" sz="2800" dirty="0"/>
              <a:t>процесс. Кабинет демонстрирует уважение к ребенку, заботу о нем и его здоровье, воспитывает уважение к собственному здоровью и здоровью других. Позволяет организовать воспитательный процесс, способствующий формированию доброжелательных отношений в коллективе детей, формированию положительной самооценки каждого ребенка, воспитывает патриотизм учащихся, культуру и чувство прекрасного.</a:t>
            </a:r>
          </a:p>
        </p:txBody>
      </p:sp>
    </p:spTree>
    <p:extLst>
      <p:ext uri="{BB962C8B-B14F-4D97-AF65-F5344CB8AC3E}">
        <p14:creationId xmlns:p14="http://schemas.microsoft.com/office/powerpoint/2010/main" val="379590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ykaleidoscope.ru/uploads/posts/2020-02/1582053976_2-p-dizain-kabinetov-nachalnikh-klassov-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10" y="706582"/>
            <a:ext cx="6902304" cy="5176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482" y="383586"/>
            <a:ext cx="6220136" cy="5822719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Предметно-развивающая среда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</a:t>
            </a:r>
            <a:r>
              <a:rPr lang="ru-RU" sz="3200" dirty="0"/>
              <a:t>это комплекс психолого-педагогических и санитарных условий, служащих для всестороннего развития и осуществление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196895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2590" y="313528"/>
            <a:ext cx="7729728" cy="1188720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предметно-развивающей среды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27" y="1502248"/>
            <a:ext cx="6608618" cy="5929746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Развивающая среда способствует установлению, утверждению чувства уверенности в себе, дает возможность школьнику испытывать и использовать свои способности, стимулировать проявление им самостоятельности, инициативности, творчества. </a:t>
            </a:r>
          </a:p>
          <a:p>
            <a:r>
              <a:rPr lang="ru-RU" sz="2400" dirty="0"/>
              <a:t>Предметная среда обеспечивает разные виды деятельности ребенка – школьника и становится основой для его самостоятельной активности. При этом доминантным видом деятельности в школьном учреждении является учебная деятельность. Предметно – развивающая среда способствует развитию творческого воображения детей; формированию культуры взаимоотношений.</a:t>
            </a:r>
          </a:p>
          <a:p>
            <a:r>
              <a:rPr lang="ru-RU" sz="2400" dirty="0"/>
              <a:t> 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black">
          <a:xfrm>
            <a:off x="7079672" y="1828800"/>
            <a:ext cx="4876800" cy="468283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основе разработки создания предметно-развивающей среды реализуются принципы комплексного подхода:</a:t>
            </a:r>
            <a:r>
              <a:rPr lang="ru-RU" dirty="0"/>
              <a:t> 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многофункциональность помещения; 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рациональность использования пространства; 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взаимосвязь цветовой отделки и освещения; 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целесообразность озеленения интерьера. </a:t>
            </a:r>
          </a:p>
        </p:txBody>
      </p:sp>
    </p:spTree>
    <p:extLst>
      <p:ext uri="{BB962C8B-B14F-4D97-AF65-F5344CB8AC3E}">
        <p14:creationId xmlns:p14="http://schemas.microsoft.com/office/powerpoint/2010/main" val="3775151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7" y="3885917"/>
            <a:ext cx="5123636" cy="2882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41228" y="1443367"/>
            <a:ext cx="4270248" cy="70408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ЦЕЛЬ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41228" y="2123209"/>
            <a:ext cx="4695235" cy="2596776"/>
          </a:xfrm>
        </p:spPr>
        <p:txBody>
          <a:bodyPr>
            <a:normAutofit/>
          </a:bodyPr>
          <a:lstStyle/>
          <a:p>
            <a:r>
              <a:rPr lang="ru-RU" sz="2200" dirty="0"/>
              <a:t>создание предметно - развивающей среды, способствующей гармоничному развитию и саморазвитию детей с последующим её формированием. 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462639" y="2189017"/>
            <a:ext cx="6521542" cy="4572000"/>
          </a:xfrm>
        </p:spPr>
        <p:txBody>
          <a:bodyPr>
            <a:normAutofit lnSpcReduction="10000"/>
          </a:bodyPr>
          <a:lstStyle/>
          <a:p>
            <a:r>
              <a:rPr lang="ru-RU" sz="2200" dirty="0"/>
              <a:t>организация предметно-развивающей среды для учащихся начальной школы, способствующей реализации </a:t>
            </a:r>
            <a:r>
              <a:rPr lang="ru-RU" sz="2200" dirty="0" err="1"/>
              <a:t>компетентностного</a:t>
            </a:r>
            <a:r>
              <a:rPr lang="ru-RU" sz="2200" dirty="0"/>
              <a:t> подхода</a:t>
            </a:r>
            <a:r>
              <a:rPr lang="ru-RU" sz="2200" dirty="0" smtClean="0"/>
              <a:t>;</a:t>
            </a:r>
            <a:endParaRPr lang="ru-RU" sz="2200" dirty="0"/>
          </a:p>
          <a:p>
            <a:r>
              <a:rPr lang="ru-RU" sz="2200" dirty="0"/>
              <a:t>создание условий для эффективной реализации и освоения обучающимися основной образовательной программы начального общего образования; </a:t>
            </a:r>
          </a:p>
          <a:p>
            <a:r>
              <a:rPr lang="ru-RU" sz="2200" dirty="0"/>
              <a:t>формирование социально-открытого уклада школьной жизни, интегрированного в урочную, внеурочную, внешкольную деятельность. </a:t>
            </a:r>
          </a:p>
          <a:p>
            <a:r>
              <a:rPr lang="ru-RU" sz="2200" dirty="0"/>
              <a:t>обеспечить охрану здоровья детей; </a:t>
            </a:r>
          </a:p>
          <a:p>
            <a:r>
              <a:rPr lang="ru-RU" sz="2200" dirty="0"/>
              <a:t>создать благоприятные условия для разностороннего развития личности.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317118" y="1443367"/>
            <a:ext cx="4270248" cy="70408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ЗАДАЧИ</a:t>
            </a:r>
            <a:endParaRPr lang="ru-RU" sz="2800" b="1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17281" y="230402"/>
            <a:ext cx="7729728" cy="118872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И ЗАДАЧИ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16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677" y="452073"/>
            <a:ext cx="8838646" cy="155683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основе разработки создания предметно-развивающей среды реализуются принципы комплексного подхода: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9077" y="2360953"/>
            <a:ext cx="8533846" cy="4067557"/>
          </a:xfrm>
        </p:spPr>
        <p:txBody>
          <a:bodyPr>
            <a:normAutofit fontScale="92500" lnSpcReduction="20000"/>
          </a:bodyPr>
          <a:lstStyle/>
          <a:p>
            <a:r>
              <a:rPr lang="ru-RU" sz="3900" dirty="0" smtClean="0"/>
              <a:t>МНОГОФУНКЦИОНАЛЬНОСТЬ ПОМЕЩЕНИЯ</a:t>
            </a:r>
          </a:p>
          <a:p>
            <a:r>
              <a:rPr lang="ru-RU" sz="3900" dirty="0" smtClean="0"/>
              <a:t>РАЦИОНАЛЬНОСТЬ ИСПОЛЬЗОВАНИЯ ПРОСТРАНСТВА</a:t>
            </a:r>
          </a:p>
          <a:p>
            <a:r>
              <a:rPr lang="ru-RU" sz="3900" dirty="0" smtClean="0"/>
              <a:t>ВЗАИМОСВЯЗЬ ЦВЕТОВОЙ ОТДЕЛКИ И ОСВЕЩЕНИЯ</a:t>
            </a:r>
          </a:p>
          <a:p>
            <a:r>
              <a:rPr lang="ru-RU" sz="3900" dirty="0" smtClean="0"/>
              <a:t>ЦЕЛЕСООБРАЗНОСТЬ ОЗЕЛЕНЕНИЯ ИНТЕРЬЕРА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44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095" y="230401"/>
            <a:ext cx="9489809" cy="11887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создание предметно-пространственной среды необходимо помнить: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9091" y="1579418"/>
            <a:ext cx="10848109" cy="6622473"/>
          </a:xfrm>
        </p:spPr>
        <p:txBody>
          <a:bodyPr>
            <a:normAutofit/>
          </a:bodyPr>
          <a:lstStyle/>
          <a:p>
            <a:r>
              <a:rPr lang="ru-RU" sz="2000" dirty="0"/>
              <a:t>Среда должна выполнять образовательную, развивающую, воспитывающую, стимулирующую, организованную, коммуникативную функции. </a:t>
            </a:r>
            <a:endParaRPr lang="ru-RU" sz="2000" dirty="0" smtClean="0"/>
          </a:p>
          <a:p>
            <a:r>
              <a:rPr lang="ru-RU" sz="2000" dirty="0" smtClean="0"/>
              <a:t>Должна </a:t>
            </a:r>
            <a:r>
              <a:rPr lang="ru-RU" sz="2000" dirty="0"/>
              <a:t>служить удовлетворению потребностей и интересов ребенка;</a:t>
            </a:r>
          </a:p>
          <a:p>
            <a:r>
              <a:rPr lang="ru-RU" sz="2000" dirty="0"/>
              <a:t>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</a:t>
            </a:r>
            <a:r>
              <a:rPr lang="ru-RU" sz="2000" dirty="0" smtClean="0"/>
              <a:t>развития;</a:t>
            </a:r>
          </a:p>
          <a:p>
            <a:r>
              <a:rPr lang="ru-RU" sz="2000" dirty="0" smtClean="0"/>
              <a:t>Форма </a:t>
            </a:r>
            <a:r>
              <a:rPr lang="ru-RU" sz="2000" dirty="0"/>
              <a:t>и дизайн предметов ориентирована на безопасность и возраст детей;</a:t>
            </a:r>
          </a:p>
          <a:p>
            <a:r>
              <a:rPr lang="ru-RU" sz="2000" dirty="0"/>
              <a:t>Элементы декора должны быть легко сменяемыми;</a:t>
            </a:r>
          </a:p>
          <a:p>
            <a:r>
              <a:rPr lang="ru-RU" sz="2000" dirty="0"/>
              <a:t>Цветовая палитра должна быть представлена теплыми, пастельными тонами;</a:t>
            </a:r>
          </a:p>
          <a:p>
            <a:r>
              <a:rPr lang="ru-RU" sz="2000" dirty="0"/>
              <a:t>Среда должна меняться в зависимости от возрастных особенностей детей, периода обучения, образовательной программы;</a:t>
            </a:r>
          </a:p>
          <a:p>
            <a:r>
              <a:rPr lang="ru-RU" sz="2000" dirty="0"/>
              <a:t>Необходимо предоставлять детям возможность участвовать в создании и преобразовании предметно-пространственной среды.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80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118" y="368946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кабинету начальных классов в соответствии с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требованиями СанПиНа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20" y="1746107"/>
            <a:ext cx="8030924" cy="49872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697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396656"/>
            <a:ext cx="7729728" cy="118872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Предметно-развивающая среда состоит из следующих зон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927" y="2181030"/>
            <a:ext cx="5042500" cy="395672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УЧЕБНАЯ</a:t>
            </a:r>
          </a:p>
          <a:p>
            <a:r>
              <a:rPr lang="ru-RU" sz="3600" dirty="0" smtClean="0"/>
              <a:t>ИГРОВАЯ</a:t>
            </a:r>
          </a:p>
          <a:p>
            <a:r>
              <a:rPr lang="ru-RU" sz="3600" dirty="0" smtClean="0"/>
              <a:t>ИНФОРМАЦИОННАЯ</a:t>
            </a:r>
          </a:p>
          <a:p>
            <a:r>
              <a:rPr lang="ru-RU" sz="3600" dirty="0" smtClean="0"/>
              <a:t>ЗЕЛЕНАЯ  </a:t>
            </a:r>
          </a:p>
          <a:p>
            <a:r>
              <a:rPr lang="ru-RU" sz="3600" dirty="0" smtClean="0"/>
              <a:t>САНИТАРНО-ГИГИЕНИЧЕСКАЯ</a:t>
            </a:r>
          </a:p>
          <a:p>
            <a:endParaRPr lang="ru-RU" dirty="0"/>
          </a:p>
        </p:txBody>
      </p:sp>
      <p:pic>
        <p:nvPicPr>
          <p:cNvPr id="3074" name="Picture 2" descr="https://cf.ppt-online.org/files/slide/s/S6WTynd4mxVHhk7CuX5w8ser1gcLMQUGJa2P9p/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27" y="1793140"/>
            <a:ext cx="6318227" cy="4732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93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20" y="887191"/>
            <a:ext cx="4486656" cy="1141497"/>
          </a:xfrm>
        </p:spPr>
        <p:txBody>
          <a:bodyPr/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Учебная зона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60" r="21523"/>
          <a:stretch/>
        </p:blipFill>
        <p:spPr>
          <a:xfrm>
            <a:off x="6816435" y="630870"/>
            <a:ext cx="4928429" cy="56868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8750" y="2507672"/>
            <a:ext cx="4807526" cy="4502727"/>
          </a:xfrm>
        </p:spPr>
        <p:txBody>
          <a:bodyPr>
            <a:normAutofit/>
          </a:bodyPr>
          <a:lstStyle/>
          <a:p>
            <a:r>
              <a:rPr lang="ru-RU" sz="1900" b="1" dirty="0"/>
              <a:t>Цель: мотивация учебной деятельности и развитие познавательного интереса с помощью нестандартных приемов и способов обучения.</a:t>
            </a:r>
          </a:p>
          <a:p>
            <a:r>
              <a:rPr lang="ru-RU" sz="1900" b="1" dirty="0"/>
              <a:t>В учебной зоне должны быть расположены: парты, учительский стол, учебная доска, интерактивная доска, компьютер, мобильный ТВ, видео-магнитофон, книжные шкафы.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53813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34</TotalTime>
  <Words>336</Words>
  <Application>Microsoft Office PowerPoint</Application>
  <PresentationFormat>Широкоэкранный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Corbel</vt:lpstr>
      <vt:lpstr>Gill Sans MT</vt:lpstr>
      <vt:lpstr>Parcel</vt:lpstr>
      <vt:lpstr>Документ № 8  Модель предметно-развивающей среды в кабинете начальных классов</vt:lpstr>
      <vt:lpstr>Предметно-развивающая среда – это комплекс психолого-педагогических и санитарных условий, служащих для всестороннего развития и осуществление образовательного процесса.</vt:lpstr>
      <vt:lpstr>Роль предметно-развивающей среды</vt:lpstr>
      <vt:lpstr>ЦЕЛЬ И ЗАДАЧИ</vt:lpstr>
      <vt:lpstr>В основе разработки создания предметно-развивающей среды реализуются принципы комплексного подхода:</vt:lpstr>
      <vt:lpstr>При создание предметно-пространственной среды необходимо помнить:</vt:lpstr>
      <vt:lpstr>Требования к кабинету начальных классов в соответствии с требованиями СанПиНа :</vt:lpstr>
      <vt:lpstr>Предметно-развивающая среда состоит из следующих зон:</vt:lpstr>
      <vt:lpstr>Учебная зона</vt:lpstr>
      <vt:lpstr>Игровая зона</vt:lpstr>
      <vt:lpstr>Информационная зона</vt:lpstr>
      <vt:lpstr>Зеленая зона</vt:lpstr>
      <vt:lpstr>Санитарно-гигиеническая зона</vt:lpstr>
      <vt:lpstr>ВЫВОД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«Модель предметно-развивающей среды в кабинете начальных классов»</dc:title>
  <dc:creator>Пользователь</dc:creator>
  <cp:lastModifiedBy>Пользователь</cp:lastModifiedBy>
  <cp:revision>6</cp:revision>
  <dcterms:created xsi:type="dcterms:W3CDTF">2023-12-20T12:29:03Z</dcterms:created>
  <dcterms:modified xsi:type="dcterms:W3CDTF">2023-12-20T15:48:40Z</dcterms:modified>
</cp:coreProperties>
</file>